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632" r:id="rId4"/>
    <p:sldId id="633" r:id="rId5"/>
    <p:sldId id="634" r:id="rId6"/>
    <p:sldId id="635" r:id="rId7"/>
    <p:sldId id="631" r:id="rId8"/>
    <p:sldId id="630" r:id="rId9"/>
    <p:sldId id="618" r:id="rId10"/>
    <p:sldId id="636" r:id="rId11"/>
    <p:sldId id="608" r:id="rId12"/>
    <p:sldId id="592" r:id="rId13"/>
    <p:sldId id="611" r:id="rId14"/>
    <p:sldId id="643" r:id="rId15"/>
    <p:sldId id="625" r:id="rId16"/>
    <p:sldId id="638" r:id="rId17"/>
    <p:sldId id="640" r:id="rId18"/>
    <p:sldId id="624" r:id="rId19"/>
    <p:sldId id="639" r:id="rId20"/>
    <p:sldId id="642" r:id="rId21"/>
    <p:sldId id="264" r:id="rId22"/>
    <p:sldId id="623" r:id="rId23"/>
    <p:sldId id="62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405"/>
    <a:srgbClr val="CB2F33"/>
    <a:srgbClr val="81C240"/>
    <a:srgbClr val="BA2D30"/>
    <a:srgbClr val="8B8C87"/>
    <a:srgbClr val="AD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3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17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93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7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8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7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7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6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05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3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EAF-8841-4B71-A697-D673EA5BB17A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9FFB-E213-4958-97D6-DD4A7229A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9813-23DB-4A37-815D-E5A9D83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8" y="605429"/>
            <a:ext cx="5655365" cy="1121376"/>
          </a:xfrm>
        </p:spPr>
        <p:txBody>
          <a:bodyPr>
            <a:normAutofit/>
          </a:bodyPr>
          <a:lstStyle/>
          <a:p>
            <a:r>
              <a:rPr lang="pt-BR" sz="4800" b="1" dirty="0"/>
              <a:t>O CAT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C6D78A-492F-4B39-8A29-3BA309B2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8" y="1825624"/>
            <a:ext cx="7103166" cy="338247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800" i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Criado em 2015 por duas empresas da cidade de Araraquara, Viação Paraty e Empresa Cruz, ambas com mais de 40 anos de atuação no transporte, o Consórcio Araraquara de Transportes - CAT, venceu a licitação para operação das linhas da antiga Companhia Troleibus de Araraquara, iniciando suas atividades em maio de 2016.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800" i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Para iniciar as operações o CAT realizou alto investimento em: </a:t>
            </a:r>
            <a:r>
              <a:rPr lang="pt-BR" sz="1800" b="1" i="1" u="sng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aquisição total de frota 0 km, garagens, equipamentos, bilhetagem eletrônica, etc.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725D86C-142E-46F3-B196-46AA2E849875}"/>
              </a:ext>
            </a:extLst>
          </p:cNvPr>
          <p:cNvSpPr/>
          <p:nvPr/>
        </p:nvSpPr>
        <p:spPr>
          <a:xfrm>
            <a:off x="4147930" y="5343039"/>
            <a:ext cx="1364974" cy="16143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A89BF9-E052-424E-881B-C0DFFF91B5DD}"/>
              </a:ext>
            </a:extLst>
          </p:cNvPr>
          <p:cNvSpPr/>
          <p:nvPr/>
        </p:nvSpPr>
        <p:spPr>
          <a:xfrm>
            <a:off x="9872870" y="848709"/>
            <a:ext cx="2319130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1C5B5A5B-B837-4C20-B9DC-DFD392321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7" r="23699"/>
          <a:stretch/>
        </p:blipFill>
        <p:spPr>
          <a:xfrm>
            <a:off x="887896" y="848709"/>
            <a:ext cx="3260034" cy="4494330"/>
          </a:xfrm>
          <a:prstGeom prst="rect">
            <a:avLst/>
          </a:prstGeom>
          <a:noFill/>
        </p:spPr>
      </p:pic>
      <p:pic>
        <p:nvPicPr>
          <p:cNvPr id="9" name="Imagem 8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CCF532C6-D71B-434A-8C59-9B3349AB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481509"/>
            <a:ext cx="2186608" cy="752767"/>
          </a:xfrm>
          <a:prstGeom prst="rect">
            <a:avLst/>
          </a:prstGeom>
        </p:spPr>
      </p:pic>
      <p:pic>
        <p:nvPicPr>
          <p:cNvPr id="11" name="Imagem 10" descr="Texto&#10;&#10;Descrição gerada automaticamente com confiança média">
            <a:extLst>
              <a:ext uri="{FF2B5EF4-FFF2-40B4-BE49-F238E27FC236}">
                <a16:creationId xmlns:a16="http://schemas.microsoft.com/office/drawing/2014/main" id="{E6FFB133-64AD-4D9C-899D-F7FC69C4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145" y="5452471"/>
            <a:ext cx="31908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1D744-48C0-DD0F-BBD7-F4CE6FC81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96E6DA9A-DBEE-2AD4-1087-45D0A26EC949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0EAA96-E518-04C9-37E0-52A9B404BA90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01471D-2BFB-935C-495C-DA9983D38CFC}"/>
              </a:ext>
            </a:extLst>
          </p:cNvPr>
          <p:cNvSpPr txBox="1"/>
          <p:nvPr/>
        </p:nvSpPr>
        <p:spPr>
          <a:xfrm>
            <a:off x="262601" y="287334"/>
            <a:ext cx="76475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TARIFA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780909-484D-5D97-FC2A-2FE0D75A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9" y="1241593"/>
            <a:ext cx="11255739" cy="15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811CC99-8F85-4BED-82D6-E463BF07225D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CUSTO DA TARIFA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0CDF3-5750-464A-A4DD-FEA94A18062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CFDF2-52CF-492E-A68A-11F3CF92E1F1}"/>
              </a:ext>
            </a:extLst>
          </p:cNvPr>
          <p:cNvSpPr txBox="1"/>
          <p:nvPr/>
        </p:nvSpPr>
        <p:spPr>
          <a:xfrm>
            <a:off x="-7692" y="264474"/>
            <a:ext cx="76475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QUEDA NA DEMANDA, AUMENTO DOS CUSTO DE OPERAÇÃO E TARIFA</a:t>
            </a:r>
            <a:endParaRPr lang="pt-BR" sz="2000" b="1" i="0" u="none" strike="noStrike" baseline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00160" y="967661"/>
            <a:ext cx="820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Passageiros Equivalentes X Tarifa Pública X Valor Diesel X IGPM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0F8F61-0BB4-B6A0-91A5-66EDF72F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8" y="1679025"/>
            <a:ext cx="11620093" cy="49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796D55-61AD-42C0-BD22-0DF722A1C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b="31534"/>
          <a:stretch/>
        </p:blipFill>
        <p:spPr bwMode="auto">
          <a:xfrm>
            <a:off x="-172278" y="-1"/>
            <a:ext cx="12364278" cy="71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74C971-5F80-4083-8940-7EFDC595354B}"/>
              </a:ext>
            </a:extLst>
          </p:cNvPr>
          <p:cNvSpPr/>
          <p:nvPr/>
        </p:nvSpPr>
        <p:spPr>
          <a:xfrm>
            <a:off x="821636" y="987286"/>
            <a:ext cx="1272209" cy="13517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9E1E1A-B0A7-4EF1-8472-02F2002CF8BB}"/>
              </a:ext>
            </a:extLst>
          </p:cNvPr>
          <p:cNvSpPr txBox="1"/>
          <p:nvPr/>
        </p:nvSpPr>
        <p:spPr>
          <a:xfrm>
            <a:off x="2093844" y="2339008"/>
            <a:ext cx="10098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800" b="1" noProof="1">
                <a:latin typeface="+mj-lt"/>
              </a:rPr>
              <a:t>Tarifa Pública x Tarifa de Remuneração</a:t>
            </a:r>
          </a:p>
          <a:p>
            <a:pPr algn="l"/>
            <a:endParaRPr lang="pt-BR" sz="4800" b="1" noProof="1">
              <a:latin typeface="+mj-lt"/>
            </a:endParaRPr>
          </a:p>
          <a:p>
            <a:pPr algn="l"/>
            <a:endParaRPr lang="pt-BR" sz="4800" b="1" noProof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EC8E31-3515-4C11-BF10-4AF9B4D8DB33}"/>
              </a:ext>
            </a:extLst>
          </p:cNvPr>
          <p:cNvSpPr txBox="1"/>
          <p:nvPr/>
        </p:nvSpPr>
        <p:spPr>
          <a:xfrm>
            <a:off x="2178066" y="3375268"/>
            <a:ext cx="9102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Tarifa pública</a:t>
            </a:r>
            <a:r>
              <a:rPr lang="en-GB" sz="2400" b="1" dirty="0"/>
              <a:t>:</a:t>
            </a:r>
            <a:r>
              <a:rPr lang="pt-BR" sz="2400" b="1" dirty="0"/>
              <a:t> é aquela que o usuário paga para utilizar o transporte.</a:t>
            </a:r>
          </a:p>
          <a:p>
            <a:endParaRPr lang="pt-BR" sz="2400" b="1" dirty="0"/>
          </a:p>
          <a:p>
            <a:r>
              <a:rPr lang="pt-BR" sz="2400" b="1" dirty="0"/>
              <a:t>Tarifa de remuneração: é aquela que paga os custos da operação do sistema de transporte público, permitindo a manutenção do equilíbrio econômico financeiro do contrato de concessão e garantindo que as premissas operacionais do contrato sejam cumpridas.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1755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811CC99-8F85-4BED-82D6-E463BF07225D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COMPOSIÇÃO TARIFÁRIA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0CDF3-5750-464A-A4DD-FEA94A18062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6CFDF2-52CF-492E-A68A-11F3CF92E1F1}"/>
              </a:ext>
            </a:extLst>
          </p:cNvPr>
          <p:cNvSpPr txBox="1"/>
          <p:nvPr/>
        </p:nvSpPr>
        <p:spPr>
          <a:xfrm>
            <a:off x="2810347" y="1050618"/>
            <a:ext cx="8326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QUAIS CUSTOS COMPÕE A PLANILHA TARIFÁRIA</a:t>
            </a:r>
            <a:endParaRPr lang="pt-BR" sz="2800" b="1" i="0" u="none" strike="noStrike" baseline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EB61FD3-F528-25DA-2853-F062C58D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06" y="2018149"/>
            <a:ext cx="9546200" cy="123001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CE4CDD-DE5D-4C54-0C4E-11119865AC3B}"/>
              </a:ext>
            </a:extLst>
          </p:cNvPr>
          <p:cNvSpPr txBox="1"/>
          <p:nvPr/>
        </p:nvSpPr>
        <p:spPr>
          <a:xfrm>
            <a:off x="1900989" y="3161295"/>
            <a:ext cx="9934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Custos do sistema de transporte público:</a:t>
            </a:r>
          </a:p>
          <a:p>
            <a:br>
              <a:rPr lang="pt-BR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Fixos - 		Mão de obra (motoristas, mecânicos, borracheiros, eletricistas, fiscais,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ADMs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, etc.)</a:t>
            </a:r>
          </a:p>
          <a:p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			Benefícios (ticket alimentação, plano de saúde, PLR)</a:t>
            </a: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			Encargos Sociais (INSS, FGTS, férias, 13º salário) </a:t>
            </a:r>
          </a:p>
          <a:p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			Despesas administrativas (aluguéis, sistemas de bilhetagem, monitoramento, 				energia, agua, telefone, taxas, licenciamento, </a:t>
            </a:r>
            <a:r>
              <a:rPr lang="pt-BR" dirty="0" err="1">
                <a:solidFill>
                  <a:srgbClr val="000000"/>
                </a:solidFill>
                <a:latin typeface="Aptos Narrow" panose="020B0004020202020204" pitchFamily="34" charset="0"/>
              </a:rPr>
              <a:t>etc</a:t>
            </a:r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Aptos Narrow" panose="020B0004020202020204" pitchFamily="34" charset="0"/>
              </a:rPr>
              <a:t>etc</a:t>
            </a:r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, etc.)</a:t>
            </a:r>
            <a:endParaRPr lang="pt-BR" sz="1800" b="0" i="0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			Depreciação dos veículos </a:t>
            </a:r>
          </a:p>
          <a:p>
            <a:endParaRPr lang="pt-BR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Variáveis - 	Óleo Diesel, peças, pneus, lubrificantes, lavagem, etc.</a:t>
            </a:r>
          </a:p>
          <a:p>
            <a:endParaRPr lang="pt-BR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ptos Narrow" panose="020B0004020202020204" pitchFamily="34" charset="0"/>
              </a:rPr>
              <a:t>Impostos - 	Taxa de Gerenciamento, IRPJ, CSLL, entre outros.</a:t>
            </a:r>
          </a:p>
          <a:p>
            <a:endParaRPr lang="pt-BR" dirty="0">
              <a:solidFill>
                <a:srgbClr val="000000"/>
              </a:solidFill>
              <a:latin typeface="TimesNewRomanPSMT"/>
            </a:endParaRPr>
          </a:p>
          <a:p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29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45C7-3920-B74C-71C5-1B04F9DD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570E6B5-A067-BD87-60B2-EEBD034F36C5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CUSTO DA TARIFA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52E9B64-DB42-6EF7-167E-E8C49D0C170F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45F02C-7671-8FBF-96AF-9A8725238BA9}"/>
              </a:ext>
            </a:extLst>
          </p:cNvPr>
          <p:cNvSpPr txBox="1"/>
          <p:nvPr/>
        </p:nvSpPr>
        <p:spPr>
          <a:xfrm>
            <a:off x="-7692" y="264474"/>
            <a:ext cx="76475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QUEDA NA DEMANDA, AUMENTO DOS CUSTO DE OPERAÇÃO E TARIFA</a:t>
            </a:r>
            <a:endParaRPr lang="pt-BR" sz="2000" b="1" i="0" u="none" strike="noStrike" baseline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ACC38B-E3E7-C462-9EC9-4A36433FAF4C}"/>
              </a:ext>
            </a:extLst>
          </p:cNvPr>
          <p:cNvSpPr txBox="1"/>
          <p:nvPr/>
        </p:nvSpPr>
        <p:spPr>
          <a:xfrm>
            <a:off x="441789" y="1315090"/>
            <a:ext cx="1136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Diante da situação apresentada quanto deveria ser a tarifa ?????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B6E3AE-97D1-0BD0-A77C-61565977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1" y="2419349"/>
            <a:ext cx="4602355" cy="28923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574DD9-235F-C3FB-084E-79C2AACB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77" y="2419350"/>
            <a:ext cx="2173839" cy="28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4153990" y="717962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Subsídios e Tarifas – Alguns municípios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75D6D4-2D1C-0434-041E-9232E274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56" y="1334275"/>
            <a:ext cx="9868700" cy="52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E903-EEE5-547A-682E-FA364B4B7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79717362-E83B-8961-2052-FDBBF28FC87B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2422B7A-02F8-1FCC-E425-90F35487E35B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6021042-B766-F96E-0EF5-A884AAB2F035}"/>
              </a:ext>
            </a:extLst>
          </p:cNvPr>
          <p:cNvSpPr txBox="1"/>
          <p:nvPr/>
        </p:nvSpPr>
        <p:spPr>
          <a:xfrm>
            <a:off x="4153990" y="717962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Subsídios e Tarifas – Alguns municípios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DE7632-70DF-06FD-59CB-48F47C39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30" y="1327804"/>
            <a:ext cx="9858425" cy="52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6510-E584-BF4E-3EE1-B4A6293B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30048C1A-6027-E87D-DBBD-CC1F0CD00486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A83AEBD-9B4C-EE18-6752-DBACFC4338E8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EC59BD-9AC5-A4EA-BBAB-6EB630EEEC82}"/>
              </a:ext>
            </a:extLst>
          </p:cNvPr>
          <p:cNvSpPr txBox="1"/>
          <p:nvPr/>
        </p:nvSpPr>
        <p:spPr>
          <a:xfrm>
            <a:off x="4153990" y="717962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Subsídios e Tarifas – Alguns municípios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8E9F9C-EBAC-2700-9362-B1BD8997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7" y="2321959"/>
            <a:ext cx="10733627" cy="24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495595" y="767443"/>
            <a:ext cx="10621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latin typeface="+mj-lt"/>
              </a:rPr>
              <a:t>Quanto o subsídio representa nos orçamentos Municipais 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6DD677-AFA5-C489-EA25-95B4F076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70" y="1436532"/>
            <a:ext cx="9714586" cy="49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FA62-8DDA-AA8A-E883-B9D82D1B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33DC0F5-4307-1A18-1D65-6BC374FC3E46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ACB73ED-3343-2C85-B4F7-A5660C3FB126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6A6A4D-94BD-A584-40B9-CF93BEF02A93}"/>
              </a:ext>
            </a:extLst>
          </p:cNvPr>
          <p:cNvSpPr txBox="1"/>
          <p:nvPr/>
        </p:nvSpPr>
        <p:spPr>
          <a:xfrm>
            <a:off x="649705" y="767443"/>
            <a:ext cx="10621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latin typeface="+mj-lt"/>
              </a:rPr>
              <a:t>Quanto o subsídio representa nos orçamentos Municipais 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2BA610-8E0D-CD6D-80C4-B59FEBD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98" y="1489754"/>
            <a:ext cx="9733065" cy="50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845296F0-EE12-461E-92BD-6EAF454E1201}"/>
              </a:ext>
            </a:extLst>
          </p:cNvPr>
          <p:cNvSpPr txBox="1">
            <a:spLocks/>
          </p:cNvSpPr>
          <p:nvPr/>
        </p:nvSpPr>
        <p:spPr>
          <a:xfrm>
            <a:off x="5229287" y="1160747"/>
            <a:ext cx="8102400" cy="487397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50000"/>
              </a:lnSpc>
            </a:pPr>
            <a:endParaRPr lang="pt-BR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</a:pPr>
            <a:endParaRPr lang="pt-BR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D0C285A-ABE8-4D7C-B6FF-90C0BB51BB09}"/>
              </a:ext>
            </a:extLst>
          </p:cNvPr>
          <p:cNvSpPr/>
          <p:nvPr/>
        </p:nvSpPr>
        <p:spPr>
          <a:xfrm>
            <a:off x="450573" y="1404729"/>
            <a:ext cx="74883" cy="530429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5B6199-F315-4B33-A03A-8D1B90571FFA}"/>
              </a:ext>
            </a:extLst>
          </p:cNvPr>
          <p:cNvSpPr txBox="1"/>
          <p:nvPr/>
        </p:nvSpPr>
        <p:spPr>
          <a:xfrm>
            <a:off x="1603513" y="1565403"/>
            <a:ext cx="6255026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+mj-lt"/>
              </a:rPr>
              <a:t>Número de passageiros equivalentes</a:t>
            </a:r>
          </a:p>
          <a:p>
            <a:pPr marL="285750" indent="-285750">
              <a:lnSpc>
                <a:spcPct val="150000"/>
              </a:lnSpc>
            </a:pPr>
            <a:r>
              <a:rPr lang="pt-BR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	   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</a:rPr>
              <a:t>893.372 / mês</a:t>
            </a:r>
            <a:br>
              <a:rPr lang="pt-BR" dirty="0"/>
            </a:b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00066F8-B6B7-4BCB-8A0B-9F3E0339938E}"/>
              </a:ext>
            </a:extLst>
          </p:cNvPr>
          <p:cNvSpPr txBox="1"/>
          <p:nvPr/>
        </p:nvSpPr>
        <p:spPr>
          <a:xfrm>
            <a:off x="1603512" y="2648626"/>
            <a:ext cx="6860261" cy="300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+mj-lt"/>
              </a:rPr>
              <a:t>Investimento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	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Aquisição de veículos zero quilometro para início da operação;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	Pagamento de outorga onerosa </a:t>
            </a:r>
            <a:r>
              <a:rPr lang="pt-BR" b="1" u="sng" dirty="0">
                <a:solidFill>
                  <a:schemeClr val="bg1">
                    <a:lumMod val="10000"/>
                  </a:schemeClr>
                </a:solidFill>
              </a:rPr>
              <a:t>à vista </a:t>
            </a: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– R$ 5.355.018,00;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	Bilhetagem eletrônica e implantação de GPS em todos os veículos;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	Desenvolvimento de Centro de Controle Operacional;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	Garagens.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15E1619-FA13-4A2B-A0CA-6BC36FB3EF0A}"/>
              </a:ext>
            </a:extLst>
          </p:cNvPr>
          <p:cNvSpPr txBox="1"/>
          <p:nvPr/>
        </p:nvSpPr>
        <p:spPr>
          <a:xfrm>
            <a:off x="1603513" y="5781713"/>
            <a:ext cx="666584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+mj-lt"/>
              </a:rPr>
              <a:t>Manutenção do equilíbrio econômico financeiro do contrato.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105769-B032-48A7-8E11-5674BB46400F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O EDITAL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0922C93-E030-4555-8053-7D16F9F068E2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421BAF3-F140-441C-818C-124A13CF3498}"/>
              </a:ext>
            </a:extLst>
          </p:cNvPr>
          <p:cNvSpPr txBox="1"/>
          <p:nvPr/>
        </p:nvSpPr>
        <p:spPr>
          <a:xfrm>
            <a:off x="-180473" y="905939"/>
            <a:ext cx="11534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pt-BR" sz="4000" b="1" i="0" u="none" strike="noStrike" baseline="0" dirty="0">
                <a:solidFill>
                  <a:schemeClr val="tx2"/>
                </a:solidFill>
                <a:effectLst/>
              </a:rPr>
              <a:t>ALGUMAS PREMISSAS</a:t>
            </a:r>
            <a:r>
              <a:rPr lang="pt-BR" sz="4000" b="1" dirty="0">
                <a:solidFill>
                  <a:schemeClr val="tx2"/>
                </a:solidFill>
              </a:rPr>
              <a:t> FIXADAS</a:t>
            </a:r>
            <a:r>
              <a:rPr lang="pt-BR" sz="4000" b="1" i="0" u="none" strike="noStrike" dirty="0">
                <a:solidFill>
                  <a:schemeClr val="tx2"/>
                </a:solidFill>
                <a:effectLst/>
              </a:rPr>
              <a:t> NO EDITAL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B8DC852A-3A09-4893-B686-2AA302B3C733}"/>
              </a:ext>
            </a:extLst>
          </p:cNvPr>
          <p:cNvSpPr/>
          <p:nvPr/>
        </p:nvSpPr>
        <p:spPr>
          <a:xfrm>
            <a:off x="11190958" y="5800589"/>
            <a:ext cx="1364974" cy="16143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14970ED-2027-4164-8BB2-A97C33E62FD1}"/>
              </a:ext>
            </a:extLst>
          </p:cNvPr>
          <p:cNvSpPr/>
          <p:nvPr/>
        </p:nvSpPr>
        <p:spPr>
          <a:xfrm>
            <a:off x="532674" y="1767893"/>
            <a:ext cx="498897" cy="13252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6852EE6-3762-408E-A2D4-9A1500FAD00C}"/>
              </a:ext>
            </a:extLst>
          </p:cNvPr>
          <p:cNvSpPr/>
          <p:nvPr/>
        </p:nvSpPr>
        <p:spPr>
          <a:xfrm>
            <a:off x="906848" y="1613825"/>
            <a:ext cx="498896" cy="4456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CFFB5E9-1F32-4637-817E-F0C6D317BA0B}"/>
              </a:ext>
            </a:extLst>
          </p:cNvPr>
          <p:cNvSpPr/>
          <p:nvPr/>
        </p:nvSpPr>
        <p:spPr>
          <a:xfrm>
            <a:off x="525456" y="2813010"/>
            <a:ext cx="498897" cy="13252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A76D6D3-AE5E-4545-9859-B02926540B97}"/>
              </a:ext>
            </a:extLst>
          </p:cNvPr>
          <p:cNvSpPr/>
          <p:nvPr/>
        </p:nvSpPr>
        <p:spPr>
          <a:xfrm>
            <a:off x="899630" y="2658942"/>
            <a:ext cx="498896" cy="4456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C80FEE8-9B39-4E14-BB02-540216DBAADB}"/>
              </a:ext>
            </a:extLst>
          </p:cNvPr>
          <p:cNvSpPr/>
          <p:nvPr/>
        </p:nvSpPr>
        <p:spPr>
          <a:xfrm>
            <a:off x="536025" y="5992261"/>
            <a:ext cx="498897" cy="13252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493A7DA-70E9-4650-861B-B835E05A1AF8}"/>
              </a:ext>
            </a:extLst>
          </p:cNvPr>
          <p:cNvSpPr/>
          <p:nvPr/>
        </p:nvSpPr>
        <p:spPr>
          <a:xfrm>
            <a:off x="910199" y="5838193"/>
            <a:ext cx="498896" cy="4456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8" name="Espaço Reservado para Imagem 6">
            <a:extLst>
              <a:ext uri="{FF2B5EF4-FFF2-40B4-BE49-F238E27FC236}">
                <a16:creationId xmlns:a16="http://schemas.microsoft.com/office/drawing/2014/main" id="{F02C7A18-6208-4768-A286-C174A5F2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1" r="-244"/>
          <a:stretch/>
        </p:blipFill>
        <p:spPr>
          <a:xfrm>
            <a:off x="8463773" y="1749288"/>
            <a:ext cx="2818027" cy="44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7B63-97C8-2AF6-6513-FA3BE8B2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541EF4C2-7576-E3A8-7380-3F55B6D225AC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SUBSÍDIOS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CACAA54-6673-3EBB-DC0C-8FC77D01A644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3A3F8F-C007-5CFD-6B43-8A66CDA48C00}"/>
              </a:ext>
            </a:extLst>
          </p:cNvPr>
          <p:cNvSpPr txBox="1"/>
          <p:nvPr/>
        </p:nvSpPr>
        <p:spPr>
          <a:xfrm>
            <a:off x="649705" y="767443"/>
            <a:ext cx="10621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latin typeface="+mj-lt"/>
              </a:rPr>
              <a:t>Quanto o subsídio representa nos orçamentos Municipais 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D942E8-AC9D-90F0-B9B1-FD476D47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8" y="2031954"/>
            <a:ext cx="10621258" cy="29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0EC6AEB-45AE-4B9D-8B30-88CB8AAB1BAF}"/>
              </a:ext>
            </a:extLst>
          </p:cNvPr>
          <p:cNvSpPr txBox="1">
            <a:spLocks/>
          </p:cNvSpPr>
          <p:nvPr/>
        </p:nvSpPr>
        <p:spPr>
          <a:xfrm>
            <a:off x="-18755" y="1"/>
            <a:ext cx="2782956" cy="25758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endParaRPr lang="pt-BR" sz="3600" b="1" dirty="0">
              <a:solidFill>
                <a:schemeClr val="bg2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id="{1943F1F2-BEE2-405B-8D50-D2825B010F8D}"/>
              </a:ext>
            </a:extLst>
          </p:cNvPr>
          <p:cNvSpPr txBox="1">
            <a:spLocks/>
          </p:cNvSpPr>
          <p:nvPr/>
        </p:nvSpPr>
        <p:spPr>
          <a:xfrm>
            <a:off x="10270435" y="6583629"/>
            <a:ext cx="2021030" cy="68156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dirty="0"/>
              <a:t>Fonte: Banco de dados NTU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4BC391E-D654-4EB6-9093-A272DBBF9412}"/>
              </a:ext>
            </a:extLst>
          </p:cNvPr>
          <p:cNvSpPr txBox="1"/>
          <p:nvPr/>
        </p:nvSpPr>
        <p:spPr>
          <a:xfrm>
            <a:off x="826757" y="873703"/>
            <a:ext cx="8582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PARALISAÇÕES ESTADO DE SP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SÃO PAULO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BA4227-7C56-018C-F380-87CA1A38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33" y="2828924"/>
            <a:ext cx="11445649" cy="2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1412841" y="210260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CONSEQUENCIAS DO </a:t>
            </a:r>
            <a:r>
              <a:rPr lang="pt-BR" sz="3200" b="1" dirty="0">
                <a:latin typeface="+mj-lt"/>
              </a:rPr>
              <a:t>DESEQUILÍBRI</a:t>
            </a:r>
            <a:r>
              <a:rPr lang="pt-BR" sz="3200" b="1" dirty="0">
                <a:solidFill>
                  <a:schemeClr val="tx1"/>
                </a:solidFill>
              </a:rPr>
              <a:t>O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5209" y="1630770"/>
            <a:ext cx="11599524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Envelhecimento da Frota;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Piora na qualidade do serviço;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GREVE;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Encerramento das atividades da empresa;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Suspenção dos serviços </a:t>
            </a:r>
            <a:r>
              <a:rPr lang="pt-BR" sz="2400" i="1" u="sng" dirty="0"/>
              <a:t>(único tipo de serviço que atende a população mais carente e que mora nas regiões mais afastadas do Município).</a:t>
            </a:r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i="1" u="sng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NOTÍCIAS</a:t>
            </a:r>
          </a:p>
        </p:txBody>
      </p:sp>
    </p:spTree>
    <p:extLst>
      <p:ext uri="{BB962C8B-B14F-4D97-AF65-F5344CB8AC3E}">
        <p14:creationId xmlns:p14="http://schemas.microsoft.com/office/powerpoint/2010/main" val="276953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1412841" y="210260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CONSEQUÊNCIAS DO </a:t>
            </a:r>
            <a:r>
              <a:rPr lang="pt-BR" sz="3200" b="1" dirty="0">
                <a:latin typeface="+mj-lt"/>
              </a:rPr>
              <a:t>DESEQUILÍBRI</a:t>
            </a:r>
            <a:r>
              <a:rPr lang="pt-BR" sz="3200" b="1" dirty="0">
                <a:solidFill>
                  <a:schemeClr val="tx1"/>
                </a:solidFill>
              </a:rPr>
              <a:t>O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3" y="849588"/>
            <a:ext cx="11353750" cy="57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NOTÍCIAS</a:t>
            </a:r>
          </a:p>
        </p:txBody>
      </p:sp>
    </p:spTree>
    <p:extLst>
      <p:ext uri="{BB962C8B-B14F-4D97-AF65-F5344CB8AC3E}">
        <p14:creationId xmlns:p14="http://schemas.microsoft.com/office/powerpoint/2010/main" val="77547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811CC99-8F85-4BED-82D6-E463BF07225D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0CDF3-5750-464A-A4DD-FEA94A18062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CFDF2-52CF-492E-A68A-11F3CF92E1F1}"/>
              </a:ext>
            </a:extLst>
          </p:cNvPr>
          <p:cNvSpPr txBox="1"/>
          <p:nvPr/>
        </p:nvSpPr>
        <p:spPr>
          <a:xfrm>
            <a:off x="-7692" y="264474"/>
            <a:ext cx="7647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DESDE O INÍCIO DA CONCESSÃO O SISTEMA NUNCA ATINGIU O VOLUME DE PASSAGEIROS DETERMINADO NO EDITAL.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7F56E7-D538-A8E1-80C0-BF11D34F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0" y="1453662"/>
            <a:ext cx="11738821" cy="51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E7B27-EAA7-43E0-1AD2-5E9B578E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DE4ACEC-E616-0BDE-1CF1-5506FE171E40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34E9BEF-85D4-921F-F765-0B160C03B2C2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D4C51C5-A3E4-7646-C319-EE39E658C831}"/>
              </a:ext>
            </a:extLst>
          </p:cNvPr>
          <p:cNvSpPr txBox="1"/>
          <p:nvPr/>
        </p:nvSpPr>
        <p:spPr>
          <a:xfrm>
            <a:off x="-7692" y="264474"/>
            <a:ext cx="7647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DESDE O INÍCIO DA CONCESSÃO O SISTEMA NUNCA ATINGIU O VOLUME DE PASSAGEIROS DETERMINADO NO EDITAL.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FFE3FD-AECB-166F-D175-10869570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1" y="1707225"/>
            <a:ext cx="10166869" cy="36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811CC99-8F85-4BED-82D6-E463BF07225D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0CDF3-5750-464A-A4DD-FEA94A18062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CFDF2-52CF-492E-A68A-11F3CF92E1F1}"/>
              </a:ext>
            </a:extLst>
          </p:cNvPr>
          <p:cNvSpPr txBox="1"/>
          <p:nvPr/>
        </p:nvSpPr>
        <p:spPr>
          <a:xfrm>
            <a:off x="-7692" y="264474"/>
            <a:ext cx="7647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DESDE O INÍCIO DA CONCESSÃO O SISTEMA NUNCA ATINGIU O VOLUME DE PASSAGEIROS DETERMINADO NO EDITAL.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BBFC4E-D80B-0EB4-8C80-038B1EF7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1195754"/>
            <a:ext cx="11488616" cy="56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AC8C5-1C34-80D7-BAE2-EE5FD34F7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5A7EA18-836D-2473-822B-898238ADCA1C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2A18DE-00A7-1350-A666-353DB06FD570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E65AFF-5099-7A09-1A0E-4815534E6DA6}"/>
              </a:ext>
            </a:extLst>
          </p:cNvPr>
          <p:cNvSpPr txBox="1"/>
          <p:nvPr/>
        </p:nvSpPr>
        <p:spPr>
          <a:xfrm>
            <a:off x="262601" y="287334"/>
            <a:ext cx="76475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DIESEL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CB8F35-8976-BC2F-3F20-E918B94ACCEC}"/>
              </a:ext>
            </a:extLst>
          </p:cNvPr>
          <p:cNvSpPr txBox="1"/>
          <p:nvPr/>
        </p:nvSpPr>
        <p:spPr>
          <a:xfrm>
            <a:off x="206455" y="3086684"/>
            <a:ext cx="76475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IGP-M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846B545-5D55-ED06-018E-8D026B0C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56" y="3938538"/>
            <a:ext cx="10668142" cy="20815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E6DC2EC-F248-D59D-9E15-B097104E1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56" y="1194209"/>
            <a:ext cx="10689405" cy="14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NOTÍCIAS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1060515" y="210259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rgbClr val="000000"/>
                </a:solidFill>
                <a:latin typeface="+mj-lt"/>
              </a:rPr>
              <a:t>AUMENTO NO PREÇO DO DIESEL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" y="901617"/>
            <a:ext cx="8648348" cy="394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54" y="3946357"/>
            <a:ext cx="8248650" cy="28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2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DF59E27-C2CA-4009-933F-4C56CE101620}"/>
              </a:ext>
            </a:extLst>
          </p:cNvPr>
          <p:cNvSpPr/>
          <p:nvPr/>
        </p:nvSpPr>
        <p:spPr>
          <a:xfrm>
            <a:off x="9409044" y="287334"/>
            <a:ext cx="1908312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NOTÍCIAS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99EC7B-D67C-41AD-826A-1221CE6DB07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AA4C9-14D3-4D94-AB23-9DAA5D70F273}"/>
              </a:ext>
            </a:extLst>
          </p:cNvPr>
          <p:cNvSpPr txBox="1"/>
          <p:nvPr/>
        </p:nvSpPr>
        <p:spPr>
          <a:xfrm>
            <a:off x="1060515" y="210259"/>
            <a:ext cx="722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3200" b="1" dirty="0">
                <a:solidFill>
                  <a:srgbClr val="000000"/>
                </a:solidFill>
                <a:latin typeface="+mj-lt"/>
              </a:rPr>
              <a:t>AUMENTO NO PREÇO DO DIESEL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" y="4125427"/>
            <a:ext cx="4960018" cy="27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61" y="4113395"/>
            <a:ext cx="71532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" y="819098"/>
            <a:ext cx="12125739" cy="32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9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811CC99-8F85-4BED-82D6-E463BF07225D}"/>
              </a:ext>
            </a:extLst>
          </p:cNvPr>
          <p:cNvSpPr/>
          <p:nvPr/>
        </p:nvSpPr>
        <p:spPr>
          <a:xfrm>
            <a:off x="8110330" y="287334"/>
            <a:ext cx="3207026" cy="4306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60000">
                <a:srgbClr val="F3E405"/>
              </a:gs>
              <a:gs pos="100000">
                <a:srgbClr val="F3E40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DADOS DA OPERAÇÃO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0CDF3-5750-464A-A4DD-FEA94A180627}"/>
              </a:ext>
            </a:extLst>
          </p:cNvPr>
          <p:cNvSpPr/>
          <p:nvPr/>
        </p:nvSpPr>
        <p:spPr>
          <a:xfrm>
            <a:off x="11483009" y="287334"/>
            <a:ext cx="470452" cy="430628"/>
          </a:xfrm>
          <a:prstGeom prst="rect">
            <a:avLst/>
          </a:prstGeom>
          <a:noFill/>
          <a:ln>
            <a:solidFill>
              <a:srgbClr val="81C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CFDF2-52CF-492E-A68A-11F3CF92E1F1}"/>
              </a:ext>
            </a:extLst>
          </p:cNvPr>
          <p:cNvSpPr txBox="1"/>
          <p:nvPr/>
        </p:nvSpPr>
        <p:spPr>
          <a:xfrm>
            <a:off x="-7692" y="264474"/>
            <a:ext cx="7647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75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pt-BR" sz="26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GRATUIDADES </a:t>
            </a:r>
            <a:r>
              <a:rPr lang="pt-BR" sz="2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 IDOSOS, BENEFÍCIOS, INTEGRAÇÃO, ESTUDANTES E OUTRAS MEIAS PASSAGENS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554AD7-5439-8EE3-303E-54EADD95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0" y="1187804"/>
            <a:ext cx="9669022" cy="33653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3C66C0-7110-7E86-673F-AFE07FBE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99" y="4681380"/>
            <a:ext cx="5394973" cy="20574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546F56-461D-60F1-537F-16B7DA51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62" y="4744479"/>
            <a:ext cx="3788032" cy="11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262626"/>
      </a:dk1>
      <a:lt1>
        <a:srgbClr val="FFFFFF"/>
      </a:lt1>
      <a:dk2>
        <a:srgbClr val="595959"/>
      </a:dk2>
      <a:lt2>
        <a:srgbClr val="F2F2F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6752</TotalTime>
  <Words>616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Aptos Narrow</vt:lpstr>
      <vt:lpstr>Arial</vt:lpstr>
      <vt:lpstr>Calibri</vt:lpstr>
      <vt:lpstr>Calibri Light</vt:lpstr>
      <vt:lpstr>TimesNewRomanPSMT</vt:lpstr>
      <vt:lpstr>Office Theme</vt:lpstr>
      <vt:lpstr>O CAT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Oliveira</dc:creator>
  <cp:lastModifiedBy>Office VParaty</cp:lastModifiedBy>
  <cp:revision>70</cp:revision>
  <dcterms:created xsi:type="dcterms:W3CDTF">2021-07-29T19:55:48Z</dcterms:created>
  <dcterms:modified xsi:type="dcterms:W3CDTF">2024-02-19T17:59:30Z</dcterms:modified>
</cp:coreProperties>
</file>